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2" r:id="rId26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67" Type="http://schemas.openxmlformats.org/officeDocument/2006/relationships/slide" Target="slides/slide14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3" name="Shape 11133"/>
        <p:cNvGrpSpPr/>
        <p:nvPr/>
      </p:nvGrpSpPr>
      <p:grpSpPr>
        <a:xfrm>
          <a:off x="0" y="0"/>
          <a:ext cx="0" cy="0"/>
          <a:chOff x="0" y="0"/>
          <a:chExt cx="0" cy="0"/>
        </a:xfrm>
      </p:grpSpPr>
      <p:sp>
        <p:nvSpPr>
          <p:cNvPr id="11134" name="Google Shape;11134;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5" name="Google Shape;11135;p1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notesSlide" Target="../notesSlides/notesSlide147.xml"/><Relationship Id="rId3" Type="http://schemas.openxmlformats.org/officeDocument/2006/relationships/image" Target="../media/image310.png"/><Relationship Id="rId4" Type="http://schemas.openxmlformats.org/officeDocument/2006/relationships/image" Target="../media/image300.png"/></Relationships>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6" name="Shape 11136"/>
        <p:cNvGrpSpPr/>
        <p:nvPr/>
      </p:nvGrpSpPr>
      <p:grpSpPr>
        <a:xfrm>
          <a:off x="0" y="0"/>
          <a:ext cx="0" cy="0"/>
          <a:chOff x="0" y="0"/>
          <a:chExt cx="0" cy="0"/>
        </a:xfrm>
      </p:grpSpPr>
      <p:sp>
        <p:nvSpPr>
          <p:cNvPr id="11137" name="Google Shape;11137;p157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omic Sans MS"/>
              <a:buNone/>
            </a:pPr>
            <a:r>
              <a:rPr b="0" i="0" lang="en-US" sz="1400" u="none" cap="none" strike="noStrike">
                <a:solidFill>
                  <a:srgbClr val="000000"/>
                </a:solidFill>
                <a:latin typeface="Comic Sans MS"/>
                <a:ea typeface="Comic Sans MS"/>
                <a:cs typeface="Comic Sans MS"/>
                <a:sym typeface="Comic Sans MS"/>
              </a:rPr>
              <a:t>Dmitri Denisov</a:t>
            </a:r>
            <a:endParaRPr b="1" i="0" sz="1400" u="none" cap="none" strike="noStrike">
              <a:solidFill>
                <a:srgbClr val="FA00FA"/>
              </a:solidFill>
              <a:latin typeface="Comic Sans MS"/>
              <a:ea typeface="Comic Sans MS"/>
              <a:cs typeface="Comic Sans MS"/>
              <a:sym typeface="Comic Sans MS"/>
            </a:endParaRPr>
          </a:p>
        </p:txBody>
      </p:sp>
      <p:sp>
        <p:nvSpPr>
          <p:cNvPr id="11138" name="Google Shape;11138;p157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D0 Summary</a:t>
            </a:r>
            <a:endParaRPr/>
          </a:p>
        </p:txBody>
      </p:sp>
      <p:sp>
        <p:nvSpPr>
          <p:cNvPr id="11139" name="Google Shape;11139;p1577"/>
          <p:cNvSpPr txBox="1"/>
          <p:nvPr>
            <p:ph idx="1" type="body"/>
          </p:nvPr>
        </p:nvSpPr>
        <p:spPr>
          <a:xfrm>
            <a:off x="228600" y="990600"/>
            <a:ext cx="8534400" cy="2438400"/>
          </a:xfrm>
          <a:prstGeom prst="rect">
            <a:avLst/>
          </a:prstGeom>
          <a:noFill/>
          <a:ln>
            <a:noFill/>
          </a:ln>
        </p:spPr>
        <p:txBody>
          <a:bodyPr anchorCtr="0" anchor="t" bIns="46025" lIns="92075" spcFirstLastPara="1" rIns="92075" wrap="square" tIns="46025">
            <a:noAutofit/>
          </a:bodyPr>
          <a:lstStyle/>
          <a:p>
            <a:pPr indent="-342900" lvl="0" marL="342900" rtl="0" algn="l">
              <a:lnSpc>
                <a:spcPct val="90000"/>
              </a:lnSpc>
              <a:spcBef>
                <a:spcPts val="0"/>
              </a:spcBef>
              <a:spcAft>
                <a:spcPts val="0"/>
              </a:spcAft>
              <a:buClr>
                <a:schemeClr val="dk1"/>
              </a:buClr>
              <a:buSzPts val="1600"/>
              <a:buChar char="∙"/>
            </a:pPr>
            <a:r>
              <a:rPr lang="en-US" sz="1600"/>
              <a:t>Smoothly collecting physics data</a:t>
            </a:r>
            <a:endParaRPr/>
          </a:p>
          <a:p>
            <a:pPr indent="-285750" lvl="1" marL="742950" rtl="0" algn="l">
              <a:lnSpc>
                <a:spcPct val="90000"/>
              </a:lnSpc>
              <a:spcBef>
                <a:spcPts val="280"/>
              </a:spcBef>
              <a:spcAft>
                <a:spcPts val="0"/>
              </a:spcAft>
              <a:buClr>
                <a:schemeClr val="accent2"/>
              </a:buClr>
              <a:buSzPts val="840"/>
              <a:buChar char="u"/>
            </a:pPr>
            <a:r>
              <a:rPr lang="en-US" sz="1400"/>
              <a:t>Data taking efficiency last week is good ~87%</a:t>
            </a:r>
            <a:endParaRPr/>
          </a:p>
          <a:p>
            <a:pPr indent="-228600" lvl="2" marL="1143000" rtl="0" algn="l">
              <a:lnSpc>
                <a:spcPct val="90000"/>
              </a:lnSpc>
              <a:spcBef>
                <a:spcPts val="240"/>
              </a:spcBef>
              <a:spcAft>
                <a:spcPts val="0"/>
              </a:spcAft>
              <a:buClr>
                <a:schemeClr val="dk1"/>
              </a:buClr>
              <a:buSzPts val="720"/>
              <a:buChar char="s"/>
            </a:pPr>
            <a:r>
              <a:rPr lang="en-US" sz="1200"/>
              <a:t>Almost 10 pb-1 recorded</a:t>
            </a:r>
            <a:endParaRPr/>
          </a:p>
          <a:p>
            <a:pPr indent="-228600" lvl="2" marL="1143000" rtl="0" algn="l">
              <a:lnSpc>
                <a:spcPct val="90000"/>
              </a:lnSpc>
              <a:spcBef>
                <a:spcPts val="240"/>
              </a:spcBef>
              <a:spcAft>
                <a:spcPts val="0"/>
              </a:spcAft>
              <a:buClr>
                <a:schemeClr val="dk1"/>
              </a:buClr>
              <a:buSzPts val="720"/>
              <a:buChar char="s"/>
            </a:pPr>
            <a:r>
              <a:rPr lang="en-US" sz="1200"/>
              <a:t>Best day in terms of recorded luminosity – during record store on Thursday</a:t>
            </a:r>
            <a:endParaRPr/>
          </a:p>
          <a:p>
            <a:pPr indent="-285750" lvl="1" marL="742950" rtl="0" algn="l">
              <a:lnSpc>
                <a:spcPct val="90000"/>
              </a:lnSpc>
              <a:spcBef>
                <a:spcPts val="280"/>
              </a:spcBef>
              <a:spcAft>
                <a:spcPts val="0"/>
              </a:spcAft>
              <a:buClr>
                <a:schemeClr val="accent2"/>
              </a:buClr>
              <a:buSzPts val="840"/>
              <a:buChar char="u"/>
            </a:pPr>
            <a:r>
              <a:rPr lang="en-US" sz="1400"/>
              <a:t>Problems affected data taking are all understood and resolved</a:t>
            </a:r>
            <a:endParaRPr/>
          </a:p>
          <a:p>
            <a:pPr indent="-241300" lvl="0" marL="342900" rtl="0" algn="l">
              <a:lnSpc>
                <a:spcPct val="90000"/>
              </a:lnSpc>
              <a:spcBef>
                <a:spcPts val="320"/>
              </a:spcBef>
              <a:spcAft>
                <a:spcPts val="0"/>
              </a:spcAft>
              <a:buClr>
                <a:schemeClr val="dk1"/>
              </a:buClr>
              <a:buSzPts val="1600"/>
              <a:buNone/>
            </a:pPr>
            <a:r>
              <a:t/>
            </a:r>
            <a:endParaRPr sz="1600"/>
          </a:p>
          <a:p>
            <a:pPr indent="-342900" lvl="0" marL="342900" rtl="0" algn="l">
              <a:lnSpc>
                <a:spcPct val="90000"/>
              </a:lnSpc>
              <a:spcBef>
                <a:spcPts val="320"/>
              </a:spcBef>
              <a:spcAft>
                <a:spcPts val="0"/>
              </a:spcAft>
              <a:buClr>
                <a:schemeClr val="dk1"/>
              </a:buClr>
              <a:buSzPts val="1600"/>
              <a:buChar char="∙"/>
            </a:pPr>
            <a:r>
              <a:rPr lang="en-US" sz="1600"/>
              <a:t>This week is D0 collaboration meeting (at Fermilab)</a:t>
            </a:r>
            <a:endParaRPr/>
          </a:p>
          <a:p>
            <a:pPr indent="-285750" lvl="1" marL="742950" rtl="0" algn="l">
              <a:lnSpc>
                <a:spcPct val="90000"/>
              </a:lnSpc>
              <a:spcBef>
                <a:spcPts val="280"/>
              </a:spcBef>
              <a:spcAft>
                <a:spcPts val="0"/>
              </a:spcAft>
              <a:buClr>
                <a:schemeClr val="accent2"/>
              </a:buClr>
              <a:buSzPts val="840"/>
              <a:buChar char="u"/>
            </a:pPr>
            <a:r>
              <a:rPr lang="en-US" sz="1400"/>
              <a:t>Major focus is physics analysis for coming winter and summer conferences</a:t>
            </a:r>
            <a:endParaRPr/>
          </a:p>
          <a:p>
            <a:pPr indent="-285750" lvl="1" marL="742950" rtl="0" algn="l">
              <a:lnSpc>
                <a:spcPct val="90000"/>
              </a:lnSpc>
              <a:spcBef>
                <a:spcPts val="280"/>
              </a:spcBef>
              <a:spcAft>
                <a:spcPts val="0"/>
              </a:spcAft>
              <a:buClr>
                <a:schemeClr val="accent2"/>
              </a:buClr>
              <a:buSzPts val="840"/>
              <a:buChar char="u"/>
            </a:pPr>
            <a:r>
              <a:rPr lang="en-US" sz="1400"/>
              <a:t>Data samples well above Run I</a:t>
            </a:r>
            <a:endParaRPr/>
          </a:p>
          <a:p>
            <a:pPr indent="-285750" lvl="1" marL="742950" rtl="0" algn="l">
              <a:lnSpc>
                <a:spcPct val="90000"/>
              </a:lnSpc>
              <a:spcBef>
                <a:spcPts val="280"/>
              </a:spcBef>
              <a:spcAft>
                <a:spcPts val="0"/>
              </a:spcAft>
              <a:buClr>
                <a:schemeClr val="accent2"/>
              </a:buClr>
              <a:buSzPts val="840"/>
              <a:buChar char="u"/>
            </a:pPr>
            <a:r>
              <a:rPr lang="en-US" sz="1400"/>
              <a:t>Detectors are more complex then in Run I – more time/efforts needed to understand them well</a:t>
            </a:r>
            <a:endParaRPr/>
          </a:p>
          <a:p>
            <a:pPr indent="-285750" lvl="1" marL="742950" rtl="0" algn="l">
              <a:lnSpc>
                <a:spcPct val="90000"/>
              </a:lnSpc>
              <a:spcBef>
                <a:spcPts val="280"/>
              </a:spcBef>
              <a:spcAft>
                <a:spcPts val="0"/>
              </a:spcAft>
              <a:buClr>
                <a:schemeClr val="accent2"/>
              </a:buClr>
              <a:buSzPts val="840"/>
              <a:buChar char="u"/>
            </a:pPr>
            <a:r>
              <a:rPr lang="en-US" sz="1400"/>
              <a:t>Many interesting results are coming</a:t>
            </a:r>
            <a:endParaRPr/>
          </a:p>
          <a:p>
            <a:pPr indent="-228600" lvl="2" marL="1143000" rtl="0" algn="l">
              <a:lnSpc>
                <a:spcPct val="90000"/>
              </a:lnSpc>
              <a:spcBef>
                <a:spcPts val="240"/>
              </a:spcBef>
              <a:spcAft>
                <a:spcPts val="0"/>
              </a:spcAft>
              <a:buClr>
                <a:schemeClr val="dk1"/>
              </a:buClr>
              <a:buSzPts val="720"/>
              <a:buChar char="s"/>
            </a:pPr>
            <a:r>
              <a:rPr lang="en-US" sz="1200"/>
              <a:t>66 talks during Sunday –Tuesday D0 Physics Workshop this week!</a:t>
            </a:r>
            <a:endParaRPr/>
          </a:p>
        </p:txBody>
      </p:sp>
      <p:pic>
        <p:nvPicPr>
          <p:cNvPr id="11140" name="Google Shape;11140;p1577"/>
          <p:cNvPicPr preferRelativeResize="0"/>
          <p:nvPr/>
        </p:nvPicPr>
        <p:blipFill rotWithShape="1">
          <a:blip r:embed="rId3">
            <a:alphaModFix/>
          </a:blip>
          <a:srcRect b="0" l="0" r="0" t="0"/>
          <a:stretch/>
        </p:blipFill>
        <p:spPr>
          <a:xfrm>
            <a:off x="1143000" y="4191000"/>
            <a:ext cx="2895600" cy="2171700"/>
          </a:xfrm>
          <a:prstGeom prst="rect">
            <a:avLst/>
          </a:prstGeom>
          <a:noFill/>
          <a:ln>
            <a:noFill/>
          </a:ln>
        </p:spPr>
      </p:pic>
      <p:pic>
        <p:nvPicPr>
          <p:cNvPr id="11141" name="Google Shape;11141;p1577"/>
          <p:cNvPicPr preferRelativeResize="0"/>
          <p:nvPr/>
        </p:nvPicPr>
        <p:blipFill rotWithShape="1">
          <a:blip r:embed="rId4">
            <a:alphaModFix/>
          </a:blip>
          <a:srcRect b="0" l="0" r="0" t="0"/>
          <a:stretch/>
        </p:blipFill>
        <p:spPr>
          <a:xfrm>
            <a:off x="4876800" y="4114800"/>
            <a:ext cx="2971800" cy="222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